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5143500" type="screen16x9"/>
  <p:notesSz cx="6858000" cy="9144000"/>
  <p:embeddedFontLs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Playfair Display" panose="020B0604020202020204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Times" panose="02020603050405020304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11.8b Exploring cell-surface transmembrane receptors (part 2: GPCR signaling)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11.10 A phosphorylation cascade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11.15 Nuclear responses to a signal: the activation of a specific gene by a growth factor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11.20 Molecular basis of apoptosis in </a:t>
            </a:r>
            <a:r>
              <a:rPr lang="en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elegans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11.21 Effect of apoptosis during paw development in the mouse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11.6_3 Overview of cell signaling (step 3)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1000"/>
              </a:spcBef>
              <a:buSzPts val="4800"/>
              <a:buNone/>
              <a:defRPr sz="4800"/>
            </a:lvl1pPr>
            <a:lvl2pPr lvl="1">
              <a:spcBef>
                <a:spcPts val="1000"/>
              </a:spcBef>
              <a:buSzPts val="4800"/>
              <a:buNone/>
              <a:defRPr sz="4800"/>
            </a:lvl2pPr>
            <a:lvl3pPr lvl="2">
              <a:spcBef>
                <a:spcPts val="1000"/>
              </a:spcBef>
              <a:buSzPts val="4800"/>
              <a:buNone/>
              <a:defRPr sz="4800"/>
            </a:lvl3pPr>
            <a:lvl4pPr lvl="3">
              <a:spcBef>
                <a:spcPts val="1000"/>
              </a:spcBef>
              <a:buSzPts val="4800"/>
              <a:buNone/>
              <a:defRPr sz="4800"/>
            </a:lvl4pPr>
            <a:lvl5pPr lvl="4">
              <a:spcBef>
                <a:spcPts val="1000"/>
              </a:spcBef>
              <a:buSzPts val="4800"/>
              <a:buNone/>
              <a:defRPr sz="4800"/>
            </a:lvl5pPr>
            <a:lvl6pPr lvl="5">
              <a:spcBef>
                <a:spcPts val="1000"/>
              </a:spcBef>
              <a:buSzPts val="4800"/>
              <a:buNone/>
              <a:defRPr sz="4800"/>
            </a:lvl6pPr>
            <a:lvl7pPr lvl="6">
              <a:spcBef>
                <a:spcPts val="1000"/>
              </a:spcBef>
              <a:buSzPts val="4800"/>
              <a:buNone/>
              <a:defRPr sz="4800"/>
            </a:lvl7pPr>
            <a:lvl8pPr lvl="7">
              <a:spcBef>
                <a:spcPts val="1000"/>
              </a:spcBef>
              <a:buSzPts val="4800"/>
              <a:buNone/>
              <a:defRPr sz="4800"/>
            </a:lvl8pPr>
            <a:lvl9pPr lvl="8">
              <a:spcBef>
                <a:spcPts val="100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line_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0850" marR="0" lvl="1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1" i="0" u="none" strike="noStrike" cap="non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450850" marR="0" lvl="2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1" i="0" u="none" strike="noStrike" cap="non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450850" marR="0" lvl="3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1" i="0" u="none" strike="noStrike" cap="non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450850" marR="0" lvl="4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1" i="0" u="none" strike="noStrike" cap="non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908050" marR="0" lvl="5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365250" marR="0" lvl="6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822450" marR="0" lvl="7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79650" marR="0" lvl="8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2400" y="1314450"/>
            <a:ext cx="8839200" cy="35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7472" marR="0" lvl="0" indent="-169672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0664" marR="0" lvl="1" indent="-118364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16287" marR="0" lvl="5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773487" marR="0" lvl="6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230687" marR="0" lvl="7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687887" marR="0" lvl="8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66575" y="4939760"/>
            <a:ext cx="3086100" cy="1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Title with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52400" y="954682"/>
            <a:ext cx="8839200" cy="391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7472" marR="0" lvl="0" indent="-169672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0664" marR="0" lvl="1" indent="-118364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16287" marR="0" lvl="5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773487" marR="0" lvl="6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230687" marR="0" lvl="7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687887" marR="0" lvl="8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6575" y="4939760"/>
            <a:ext cx="3086100" cy="1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and 2 line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0850" marR="0" lvl="1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1" i="0" u="none" strike="noStrike" cap="non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450850" marR="0" lvl="2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1" i="0" u="none" strike="noStrike" cap="non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450850" marR="0" lvl="3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1" i="0" u="none" strike="noStrike" cap="non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450850" marR="0" lvl="4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 b="1" i="0" u="none" strike="noStrike" cap="non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908050" marR="0" lvl="5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365250" marR="0" lvl="6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822450" marR="0" lvl="7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79650" marR="0" lvl="8" indent="-450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52400" y="954682"/>
            <a:ext cx="8839200" cy="391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7472" marR="0" lvl="0" indent="-169672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0664" marR="0" lvl="1" indent="-118364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600"/>
              </a:spcBef>
              <a:spcAft>
                <a:spcPts val="600"/>
              </a:spcAft>
              <a:buClr>
                <a:srgbClr val="DF4A2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16287" marR="0" lvl="5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773487" marR="0" lvl="6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230687" marR="0" lvl="7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687887" marR="0" lvl="8" indent="-230187" algn="l" rtl="0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66575" y="4939760"/>
            <a:ext cx="3086100" cy="1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200"/>
              <a:buNone/>
              <a:defRPr sz="4200"/>
            </a:lvl1pPr>
            <a:lvl2pPr lvl="1">
              <a:spcBef>
                <a:spcPts val="0"/>
              </a:spcBef>
              <a:buSzPts val="4200"/>
              <a:buNone/>
              <a:defRPr sz="4200"/>
            </a:lvl2pPr>
            <a:lvl3pPr lvl="2">
              <a:spcBef>
                <a:spcPts val="0"/>
              </a:spcBef>
              <a:buSzPts val="4200"/>
              <a:buNone/>
              <a:defRPr sz="4200"/>
            </a:lvl3pPr>
            <a:lvl4pPr lvl="3">
              <a:spcBef>
                <a:spcPts val="0"/>
              </a:spcBef>
              <a:buSzPts val="4200"/>
              <a:buNone/>
              <a:defRPr sz="4200"/>
            </a:lvl4pPr>
            <a:lvl5pPr lvl="4">
              <a:spcBef>
                <a:spcPts val="0"/>
              </a:spcBef>
              <a:buSzPts val="4200"/>
              <a:buNone/>
              <a:defRPr sz="4200"/>
            </a:lvl5pPr>
            <a:lvl6pPr lvl="5">
              <a:spcBef>
                <a:spcPts val="0"/>
              </a:spcBef>
              <a:buSzPts val="4200"/>
              <a:buNone/>
              <a:defRPr sz="4200"/>
            </a:lvl6pPr>
            <a:lvl7pPr lvl="6">
              <a:spcBef>
                <a:spcPts val="0"/>
              </a:spcBef>
              <a:buSzPts val="4200"/>
              <a:buNone/>
              <a:defRPr sz="4200"/>
            </a:lvl7pPr>
            <a:lvl8pPr lvl="7">
              <a:spcBef>
                <a:spcPts val="0"/>
              </a:spcBef>
              <a:buSzPts val="4200"/>
              <a:buNone/>
              <a:defRPr sz="4200"/>
            </a:lvl8pPr>
            <a:lvl9pPr lvl="8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GXItWrJ3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Chapter 11: Cell Signaling &amp; Communication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630600" y="2382050"/>
            <a:ext cx="7893000" cy="2439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Cells respond to signals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	Physical: light/heat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	Chemical : hormones/neurotransmitters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They must have a SPECIFIC receptor for the signal to cause a response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52400" y="618525"/>
            <a:ext cx="8839200" cy="424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7472" lvl="0" indent="-283972" rtl="0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Receptors are classified by </a:t>
            </a:r>
            <a:r>
              <a:rPr lang="en" sz="1800" u="sng"/>
              <a:t>location</a:t>
            </a:r>
            <a:r>
              <a:rPr lang="en" sz="1800"/>
              <a:t> and </a:t>
            </a:r>
            <a:r>
              <a:rPr lang="en" sz="1800" u="sng"/>
              <a:t>activity</a:t>
            </a:r>
          </a:p>
          <a:p>
            <a:pPr marL="740664" lvl="1" indent="-232664" rtl="0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Location</a:t>
            </a:r>
          </a:p>
          <a:p>
            <a:pPr marL="1143000" lvl="2" indent="-190500" rtl="0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Cytoplasmic receptors- have small nonpolar ligands, can diffuse across membrane </a:t>
            </a:r>
          </a:p>
          <a:p>
            <a:pPr marL="1143000" lvl="2" indent="-190500" rtl="0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Membrane receptors- large or polar ligands (ex insulin) that can’t diffuse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Membrane Receptors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9112" y="768626"/>
            <a:ext cx="5731565" cy="429897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740664" lvl="1" indent="-232664" rtl="0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" sz="1800" dirty="0"/>
              <a:t>Receptor tyrosine kinase proteins </a:t>
            </a:r>
          </a:p>
          <a:p>
            <a:pPr marL="740664" lvl="1" indent="-232664" rtl="0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" sz="1800" dirty="0"/>
              <a:t>G Protein-linked receptor</a:t>
            </a:r>
          </a:p>
          <a:p>
            <a:pPr marL="740664" lvl="1" indent="-232664" rtl="0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" sz="1800" dirty="0"/>
              <a:t>Ion channel receptors</a:t>
            </a:r>
          </a:p>
          <a:p>
            <a:pPr marL="91440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" y="781879"/>
            <a:ext cx="4015408" cy="4093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2839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 tyrosine kinases (RTKs)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membrane receptors that transfer phosphate groups from ATP to another protein</a:t>
            </a:r>
          </a:p>
          <a:p>
            <a:pPr marL="740664" marR="0" lvl="1" indent="-232664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trigger multiple signal transduction pathways at once</a:t>
            </a:r>
          </a:p>
          <a:p>
            <a:pPr marL="740664" marR="0" lvl="1" indent="-232664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Abnormal functioning of RTKs is associated with many types of cancers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66575" y="4939760"/>
            <a:ext cx="3086100" cy="17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2017 Pearson Education, Inc.</a:t>
            </a:r>
          </a:p>
        </p:txBody>
      </p:sp>
      <p:sp>
        <p:nvSpPr>
          <p:cNvPr id="19" name="Shape 169"/>
          <p:cNvSpPr txBox="1">
            <a:spLocks/>
          </p:cNvSpPr>
          <p:nvPr/>
        </p:nvSpPr>
        <p:spPr>
          <a:xfrm>
            <a:off x="0" y="0"/>
            <a:ext cx="9144000" cy="4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800" dirty="0" smtClean="0"/>
              <a:t>Membrane Receptors</a:t>
            </a:r>
            <a:endParaRPr lang="en" sz="2800" dirty="0"/>
          </a:p>
        </p:txBody>
      </p:sp>
      <p:pic>
        <p:nvPicPr>
          <p:cNvPr id="21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391" y="861391"/>
            <a:ext cx="4377728" cy="375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14525" y="0"/>
            <a:ext cx="5087400" cy="503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indent="-232664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" sz="1800" dirty="0"/>
              <a:t>G protein-linked (coupled) receptors: GPCR</a:t>
            </a:r>
          </a:p>
          <a:p>
            <a:pPr lvl="1" indent="-1905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" sz="1800" dirty="0"/>
              <a:t>Cell surface transmembrane receptors work with G protein</a:t>
            </a:r>
          </a:p>
          <a:p>
            <a:pPr lvl="2" indent="-203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" sz="1800" dirty="0"/>
              <a:t>G Protein binds to energy rich GTP (guanosine triphosphate)</a:t>
            </a:r>
          </a:p>
          <a:p>
            <a:pPr lvl="2" indent="-203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" sz="1800" dirty="0"/>
              <a:t>Very diverse in function</a:t>
            </a:r>
          </a:p>
          <a:p>
            <a:pPr lvl="2" indent="-203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" sz="1800" dirty="0"/>
              <a:t>3 subunits</a:t>
            </a:r>
          </a:p>
          <a:p>
            <a:pPr lvl="3" indent="-203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" sz="1600" dirty="0"/>
              <a:t>Receptor</a:t>
            </a:r>
          </a:p>
          <a:p>
            <a:pPr lvl="3" indent="-203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" sz="1600" dirty="0"/>
              <a:t>GDP and GTP (energy transfer)</a:t>
            </a:r>
          </a:p>
          <a:p>
            <a:pPr lvl="3" indent="-2032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" sz="1600" dirty="0"/>
              <a:t>An effector protein- cause response</a:t>
            </a:r>
          </a:p>
          <a:p>
            <a:pPr marL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350" y="578650"/>
            <a:ext cx="3968400" cy="3182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11.8b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3074"/>
          <a:stretch/>
        </p:blipFill>
        <p:spPr>
          <a:xfrm>
            <a:off x="298704" y="770382"/>
            <a:ext cx="8487478" cy="358805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356600" y="815112"/>
            <a:ext cx="1768113" cy="3462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protein-coupled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536237" y="818684"/>
            <a:ext cx="1812997" cy="1731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690475" y="805587"/>
            <a:ext cx="923330" cy="3462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6068425" y="805587"/>
            <a:ext cx="923330" cy="3462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949764" y="1697623"/>
            <a:ext cx="333425" cy="134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825537" y="1640215"/>
            <a:ext cx="317395" cy="134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2183018" y="1831310"/>
            <a:ext cx="913712" cy="3462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protein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(inactive)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3702256" y="2006332"/>
            <a:ext cx="774251" cy="1731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3508581" y="2508775"/>
            <a:ext cx="923330" cy="3462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066369" y="1963132"/>
            <a:ext cx="333425" cy="134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6463712" y="1934300"/>
            <a:ext cx="317395" cy="134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090775" y="1825953"/>
            <a:ext cx="764633" cy="3462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924881" y="2575450"/>
            <a:ext cx="1793761" cy="1731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052175" y="3372575"/>
            <a:ext cx="317395" cy="134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GTP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6236357" y="3413056"/>
            <a:ext cx="333425" cy="134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GDP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412570" y="3788698"/>
            <a:ext cx="910506" cy="3462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</a:p>
          <a:p>
            <a:pPr marL="0" marR="0" lvl="0" indent="0" algn="ctr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7065375" y="3667850"/>
            <a:ext cx="102592" cy="134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7435262" y="3968482"/>
            <a:ext cx="1281889" cy="1731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7213013" y="3733934"/>
            <a:ext cx="43282" cy="134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grpSp>
        <p:nvGrpSpPr>
          <p:cNvPr id="229" name="Shape 229"/>
          <p:cNvGrpSpPr/>
          <p:nvPr/>
        </p:nvGrpSpPr>
        <p:grpSpPr>
          <a:xfrm>
            <a:off x="353811" y="4193621"/>
            <a:ext cx="192024" cy="173124"/>
            <a:chOff x="349049" y="5577209"/>
            <a:chExt cx="192024" cy="230832"/>
          </a:xfrm>
        </p:grpSpPr>
        <p:sp>
          <p:nvSpPr>
            <p:cNvPr id="230" name="Shape 230"/>
            <p:cNvSpPr/>
            <p:nvPr/>
          </p:nvSpPr>
          <p:spPr>
            <a:xfrm>
              <a:off x="349049" y="5596613"/>
              <a:ext cx="192024" cy="192024"/>
            </a:xfrm>
            <a:prstGeom prst="ellipse">
              <a:avLst/>
            </a:prstGeom>
            <a:solidFill>
              <a:srgbClr val="0092C8"/>
            </a:solidFill>
            <a:ln w="25400" cap="flat" cmpd="sng">
              <a:solidFill>
                <a:srgbClr val="0092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388154" y="5577209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sp>
        <p:nvSpPr>
          <p:cNvPr id="232" name="Shape 232"/>
          <p:cNvSpPr/>
          <p:nvPr/>
        </p:nvSpPr>
        <p:spPr>
          <a:xfrm>
            <a:off x="2749150" y="1002648"/>
            <a:ext cx="25400" cy="157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99" y="116368"/>
                </a:moveTo>
                <a:lnTo>
                  <a:pt x="29999" y="3631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869030" y="1173774"/>
            <a:ext cx="25400" cy="1802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99" y="116830"/>
                </a:moveTo>
                <a:lnTo>
                  <a:pt x="29999" y="3169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4963065" y="1156686"/>
            <a:ext cx="239140" cy="2075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814" y="117245"/>
                </a:moveTo>
                <a:lnTo>
                  <a:pt x="3186" y="2754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5837651" y="884040"/>
            <a:ext cx="213105" cy="2400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83" y="117577"/>
                </a:moveTo>
                <a:lnTo>
                  <a:pt x="116516" y="2422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3960615" y="1920786"/>
            <a:ext cx="25400" cy="1322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1738" y="115679"/>
                </a:moveTo>
                <a:lnTo>
                  <a:pt x="29999" y="432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3966172" y="2873563"/>
            <a:ext cx="25400" cy="1362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99" y="115805"/>
                </a:moveTo>
                <a:lnTo>
                  <a:pt x="29999" y="4194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7855408" y="1780745"/>
            <a:ext cx="357079" cy="1535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24" y="116050"/>
                </a:moveTo>
                <a:lnTo>
                  <a:pt x="117875" y="3949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493169" y="1780580"/>
            <a:ext cx="0" cy="80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40" name="Shape 240"/>
          <p:cNvGrpSpPr/>
          <p:nvPr/>
        </p:nvGrpSpPr>
        <p:grpSpPr>
          <a:xfrm>
            <a:off x="4671427" y="4193888"/>
            <a:ext cx="192024" cy="173124"/>
            <a:chOff x="349049" y="5577209"/>
            <a:chExt cx="192024" cy="230832"/>
          </a:xfrm>
        </p:grpSpPr>
        <p:sp>
          <p:nvSpPr>
            <p:cNvPr id="241" name="Shape 241"/>
            <p:cNvSpPr/>
            <p:nvPr/>
          </p:nvSpPr>
          <p:spPr>
            <a:xfrm>
              <a:off x="349049" y="5596613"/>
              <a:ext cx="192024" cy="192024"/>
            </a:xfrm>
            <a:prstGeom prst="ellipse">
              <a:avLst/>
            </a:prstGeom>
            <a:solidFill>
              <a:srgbClr val="0092C8"/>
            </a:solidFill>
            <a:ln w="25400" cap="flat" cmpd="sng">
              <a:solidFill>
                <a:srgbClr val="0092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388154" y="5577209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243" name="Shape 243"/>
          <p:cNvGrpSpPr/>
          <p:nvPr/>
        </p:nvGrpSpPr>
        <p:grpSpPr>
          <a:xfrm>
            <a:off x="354060" y="2218483"/>
            <a:ext cx="192024" cy="173124"/>
            <a:chOff x="349049" y="5577209"/>
            <a:chExt cx="192024" cy="230832"/>
          </a:xfrm>
        </p:grpSpPr>
        <p:sp>
          <p:nvSpPr>
            <p:cNvPr id="244" name="Shape 244"/>
            <p:cNvSpPr/>
            <p:nvPr/>
          </p:nvSpPr>
          <p:spPr>
            <a:xfrm>
              <a:off x="349049" y="5596613"/>
              <a:ext cx="192024" cy="192024"/>
            </a:xfrm>
            <a:prstGeom prst="ellipse">
              <a:avLst/>
            </a:prstGeom>
            <a:solidFill>
              <a:srgbClr val="0092C8"/>
            </a:solidFill>
            <a:ln w="25400" cap="flat" cmpd="sng">
              <a:solidFill>
                <a:srgbClr val="0092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388154" y="5577209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246" name="Shape 246"/>
          <p:cNvGrpSpPr/>
          <p:nvPr/>
        </p:nvGrpSpPr>
        <p:grpSpPr>
          <a:xfrm>
            <a:off x="4671676" y="2218750"/>
            <a:ext cx="192024" cy="173124"/>
            <a:chOff x="349049" y="5577209"/>
            <a:chExt cx="192024" cy="230832"/>
          </a:xfrm>
        </p:grpSpPr>
        <p:sp>
          <p:nvSpPr>
            <p:cNvPr id="247" name="Shape 247"/>
            <p:cNvSpPr/>
            <p:nvPr/>
          </p:nvSpPr>
          <p:spPr>
            <a:xfrm>
              <a:off x="349049" y="5596613"/>
              <a:ext cx="192024" cy="192024"/>
            </a:xfrm>
            <a:prstGeom prst="ellipse">
              <a:avLst/>
            </a:prstGeom>
            <a:solidFill>
              <a:srgbClr val="0092C8"/>
            </a:solidFill>
            <a:ln w="25400" cap="flat" cmpd="sng">
              <a:solidFill>
                <a:srgbClr val="0092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388154" y="5577209"/>
              <a:ext cx="11381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3077" y="1746650"/>
            <a:ext cx="191999" cy="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1225"/>
            <a:ext cx="8773751" cy="36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-141810" y="209343"/>
            <a:ext cx="8669583" cy="360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740664" indent="-232664">
              <a:lnSpc>
                <a:spcPct val="115000"/>
              </a:lnSpc>
              <a:spcBef>
                <a:spcPts val="1200"/>
              </a:spcBef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dirty="0">
                <a:solidFill>
                  <a:schemeClr val="dk1"/>
                </a:solidFill>
              </a:rPr>
              <a:t>Ion channel receptors- gated ion channels  change shape with binding of ligand</a:t>
            </a:r>
          </a:p>
          <a:p>
            <a:pPr marL="1600200" lvl="2" indent="-203200">
              <a:lnSpc>
                <a:spcPct val="115000"/>
              </a:lnSpc>
              <a:spcBef>
                <a:spcPts val="1200"/>
              </a:spcBef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dirty="0">
                <a:solidFill>
                  <a:schemeClr val="dk1"/>
                </a:solidFill>
              </a:rPr>
              <a:t>Ex acetylcholine receptors</a:t>
            </a:r>
          </a:p>
          <a:p>
            <a:pPr marL="1600200" lvl="2" indent="-203200">
              <a:lnSpc>
                <a:spcPct val="115000"/>
              </a:lnSpc>
              <a:spcBef>
                <a:spcPts val="1200"/>
              </a:spcBef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dirty="0">
                <a:solidFill>
                  <a:schemeClr val="dk1"/>
                </a:solidFill>
              </a:rPr>
              <a:t>Nicotine mimics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082" y="2156724"/>
            <a:ext cx="5429851" cy="28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84800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2286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Intracellular Receptors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52400" y="557400"/>
            <a:ext cx="4058400" cy="4310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2839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/>
              <a:t>F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ound in the cytoplasm or nucleus of target cells</a:t>
            </a:r>
          </a:p>
          <a:p>
            <a:pPr marL="347472" marR="0" lvl="0" indent="-2839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or hydrophobic chemical messengers </a:t>
            </a:r>
          </a:p>
          <a:p>
            <a:pPr marL="740664" marR="0" lvl="1" indent="-232664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steroid and thyroid hormones of animals</a:t>
            </a:r>
          </a:p>
          <a:p>
            <a:pPr marL="347472" marR="0" lvl="0" indent="-2839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activated hormone-receptor complex can act as a transcription factor, turning on or off specific genes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66575" y="4940410"/>
            <a:ext cx="3086100" cy="1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2017 Pearson Education, Inc.</a:t>
            </a: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2315"/>
          <a:stretch/>
        </p:blipFill>
        <p:spPr>
          <a:xfrm>
            <a:off x="5580894" y="162433"/>
            <a:ext cx="3169861" cy="481863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6316128" y="484806"/>
            <a:ext cx="1299900" cy="346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(aldosterone</a:t>
            </a: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7616015" y="136584"/>
            <a:ext cx="1101300" cy="519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EXTRA-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363325" y="1305799"/>
            <a:ext cx="888000" cy="432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4744916" y="372531"/>
            <a:ext cx="1037100" cy="346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7682615" y="1305809"/>
            <a:ext cx="968100" cy="519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</a:t>
            </a:r>
            <a:r>
              <a:rPr lang="en" sz="1600" b="1"/>
              <a:t>ne-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6519240" y="3291371"/>
            <a:ext cx="442500" cy="17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6519240" y="3689281"/>
            <a:ext cx="625200" cy="17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501915" y="4131552"/>
            <a:ext cx="987300" cy="17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7977290" y="3958456"/>
            <a:ext cx="695700" cy="346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</a:p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5431190" y="4767293"/>
            <a:ext cx="1281900" cy="17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</a:p>
        </p:txBody>
      </p:sp>
      <p:sp>
        <p:nvSpPr>
          <p:cNvPr id="282" name="Shape 282"/>
          <p:cNvSpPr/>
          <p:nvPr/>
        </p:nvSpPr>
        <p:spPr>
          <a:xfrm>
            <a:off x="5810681" y="1159957"/>
            <a:ext cx="111900" cy="9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195" y="5723"/>
                </a:moveTo>
                <a:lnTo>
                  <a:pt x="6804" y="114276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947909" y="317423"/>
            <a:ext cx="159900" cy="1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767" y="29999"/>
                </a:moveTo>
                <a:lnTo>
                  <a:pt x="115232" y="29999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01300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2286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11.3: Transduction: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52400" y="501300"/>
            <a:ext cx="3898200" cy="4027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2839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signaling is usually a multistep process</a:t>
            </a:r>
          </a:p>
          <a:p>
            <a:pPr marL="740664" marR="0" lvl="1" indent="-232664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greatly amplify a signal</a:t>
            </a:r>
          </a:p>
          <a:p>
            <a:pPr marL="740664" marR="0" lvl="1" indent="-232664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more opportunities for coordination and regulation of the cellular response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850" y="1251924"/>
            <a:ext cx="4473725" cy="305555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xfrm>
            <a:off x="222000" y="4884720"/>
            <a:ext cx="3086100" cy="1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2017 Peason Education, Inc.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2286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 Transduction Pathways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52400" y="715995"/>
            <a:ext cx="8839200" cy="4296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3220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lang="en" sz="2400"/>
              <a:t>Binding to 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receptor triggers the first step in a </a:t>
            </a:r>
            <a:r>
              <a:rPr lang="en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chain of molecular interactions</a:t>
            </a:r>
          </a:p>
          <a:p>
            <a:pPr marL="347472" marR="0" lvl="0" indent="-3220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receptor activates another protein, which activates another, and so on</a:t>
            </a:r>
          </a:p>
          <a:p>
            <a:pPr marL="740664" marR="0" lvl="1" indent="-270764" algn="l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“Dominos” </a:t>
            </a:r>
          </a:p>
          <a:p>
            <a:pPr marL="740664" marR="0" lvl="1" indent="-270764" algn="l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Example: “Fight or Flight”- in liver cells, a signal cascade begins when epinephrine stimulates a G protein-mediated protein kinase pathway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50" y="145475"/>
            <a:ext cx="39504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 smtClean="0"/>
              <a:t>External </a:t>
            </a:r>
            <a:r>
              <a:rPr lang="en" dirty="0"/>
              <a:t>signals cause responses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62950" y="1368450"/>
            <a:ext cx="4099200" cy="336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EX: One type of communication is in regards to sex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dirty="0">
                <a:solidFill>
                  <a:srgbClr val="FFFFFF"/>
                </a:solidFill>
              </a:rPr>
              <a:t>The yeast (fungi) </a:t>
            </a:r>
            <a:r>
              <a:rPr lang="en" i="1" dirty="0">
                <a:solidFill>
                  <a:srgbClr val="FFFFFF"/>
                </a:solidFill>
              </a:rPr>
              <a:t>Saccharomyces cerevisiae</a:t>
            </a:r>
            <a:r>
              <a:rPr lang="en" dirty="0">
                <a:solidFill>
                  <a:srgbClr val="FFFFFF"/>
                </a:solidFill>
              </a:rPr>
              <a:t> has two mating types, </a:t>
            </a:r>
            <a:r>
              <a:rPr lang="en" b="1" dirty="0">
                <a:solidFill>
                  <a:srgbClr val="FFFFFF"/>
                </a:solidFill>
              </a:rPr>
              <a:t>a</a:t>
            </a:r>
            <a:r>
              <a:rPr lang="en" dirty="0">
                <a:solidFill>
                  <a:srgbClr val="FFFFFF"/>
                </a:solidFill>
              </a:rPr>
              <a:t> and </a:t>
            </a:r>
            <a:r>
              <a:rPr lang="en" b="1" dirty="0">
                <a:solidFill>
                  <a:srgbClr val="FFFFFF"/>
                </a:solidFill>
              </a:rPr>
              <a:t>α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dirty="0">
                <a:solidFill>
                  <a:srgbClr val="FFFFFF"/>
                </a:solidFill>
              </a:rPr>
              <a:t>What are the benefits of this?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does this work?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Signal Transduction Pathway!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Involves: signal, receptor, and a response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150" y="0"/>
            <a:ext cx="4881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04800" y="318457"/>
            <a:ext cx="8839200" cy="39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7472" lvl="0" indent="-169672">
              <a:spcBef>
                <a:spcPts val="0"/>
              </a:spcBef>
              <a:buNone/>
            </a:pPr>
            <a:r>
              <a:rPr lang="en"/>
              <a:t>Signal transduction ends after the cell responds, enzymes convert each transducer back to its inactive precursor</a:t>
            </a:r>
          </a:p>
          <a:p>
            <a:pPr marL="347472" lvl="0" indent="-169672">
              <a:spcBef>
                <a:spcPts val="0"/>
              </a:spcBef>
              <a:buNone/>
            </a:pPr>
            <a:r>
              <a:rPr lang="en"/>
              <a:t>Balance between regulating enzymes and the signal enzymes determines the cell’s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Epinephrine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52400" y="954682"/>
            <a:ext cx="8839200" cy="39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7472" lvl="0" indent="-169672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Bozeman 2:23-9:14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2315"/>
          <a:stretch/>
        </p:blipFill>
        <p:spPr>
          <a:xfrm>
            <a:off x="990600" y="160020"/>
            <a:ext cx="7153847" cy="481863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11700" y="279544"/>
            <a:ext cx="8520600" cy="483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11.10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300277" y="1607374"/>
            <a:ext cx="104355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kinase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967027" y="2578924"/>
            <a:ext cx="104355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kinase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3995446" y="2091958"/>
            <a:ext cx="522579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kinase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853793" y="3181380"/>
            <a:ext cx="522579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kinase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7095204" y="4395402"/>
            <a:ext cx="68287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</a:p>
        </p:txBody>
      </p:sp>
      <p:sp>
        <p:nvSpPr>
          <p:cNvPr id="322" name="Shape 322"/>
          <p:cNvSpPr txBox="1"/>
          <p:nvPr/>
        </p:nvSpPr>
        <p:spPr>
          <a:xfrm rot="2721698">
            <a:off x="4926420" y="2667899"/>
            <a:ext cx="2367996" cy="2546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Phosphorylation cascade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3825231" y="991196"/>
            <a:ext cx="1641475" cy="3847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Activated relay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3615827" y="306484"/>
            <a:ext cx="2103140" cy="2077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 molecule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3211510" y="3821314"/>
            <a:ext cx="57227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5683738" y="4329710"/>
            <a:ext cx="52257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1784336" y="1874954"/>
            <a:ext cx="84960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452673" y="2846504"/>
            <a:ext cx="84960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4219561" y="2492888"/>
            <a:ext cx="84960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3397235" y="2863768"/>
            <a:ext cx="296363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4105260" y="3013787"/>
            <a:ext cx="323807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3547254" y="3405502"/>
            <a:ext cx="205184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2909873" y="3548973"/>
            <a:ext cx="102592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4224323" y="3941879"/>
            <a:ext cx="296363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073636" y="3582311"/>
            <a:ext cx="84960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5664186" y="3144161"/>
            <a:ext cx="102592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4922823" y="4108567"/>
            <a:ext cx="323807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6392848" y="4151429"/>
            <a:ext cx="102592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3906823" y="4663398"/>
            <a:ext cx="102592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4487848" y="4545526"/>
            <a:ext cx="205184" cy="138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037582" y="4723229"/>
            <a:ext cx="35266" cy="1154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3043418" y="3611080"/>
            <a:ext cx="35266" cy="1154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1893472" y="1174628"/>
            <a:ext cx="1000274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</a:p>
        </p:txBody>
      </p:sp>
      <p:sp>
        <p:nvSpPr>
          <p:cNvPr id="344" name="Shape 344"/>
          <p:cNvSpPr/>
          <p:nvPr/>
        </p:nvSpPr>
        <p:spPr>
          <a:xfrm>
            <a:off x="3294512" y="1076056"/>
            <a:ext cx="494791" cy="36155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40" y="118419"/>
                </a:moveTo>
                <a:lnTo>
                  <a:pt x="118459" y="158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2661416" y="1027955"/>
            <a:ext cx="324372" cy="1657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349" y="116551"/>
                </a:moveTo>
                <a:lnTo>
                  <a:pt x="117650" y="3448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3297433" y="401201"/>
            <a:ext cx="294754" cy="19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585" y="29999"/>
                </a:moveTo>
                <a:lnTo>
                  <a:pt x="117414" y="29999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4888692" y="1947617"/>
            <a:ext cx="1910991" cy="19070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205" y="119700"/>
                </a:moveTo>
                <a:cubicBezTo>
                  <a:pt x="117205" y="119700"/>
                  <a:pt x="121102" y="116713"/>
                  <a:pt x="118987" y="114871"/>
                </a:cubicBezTo>
                <a:cubicBezTo>
                  <a:pt x="116875" y="113028"/>
                  <a:pt x="66407" y="60664"/>
                  <a:pt x="64746" y="59216"/>
                </a:cubicBezTo>
                <a:cubicBezTo>
                  <a:pt x="63086" y="57773"/>
                  <a:pt x="64676" y="54904"/>
                  <a:pt x="64676" y="54904"/>
                </a:cubicBezTo>
                <a:cubicBezTo>
                  <a:pt x="64676" y="54904"/>
                  <a:pt x="60669" y="55668"/>
                  <a:pt x="59011" y="54222"/>
                </a:cubicBezTo>
                <a:cubicBezTo>
                  <a:pt x="57350" y="52776"/>
                  <a:pt x="9126" y="2818"/>
                  <a:pt x="7016" y="979"/>
                </a:cubicBezTo>
                <a:cubicBezTo>
                  <a:pt x="4898" y="-860"/>
                  <a:pt x="398" y="1597"/>
                  <a:pt x="398" y="1597"/>
                </a:cubicBez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5507831" y="3243263"/>
            <a:ext cx="126207" cy="535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234113" y="4252317"/>
            <a:ext cx="128587" cy="57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77245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2286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11.4: Response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152400" y="1005300"/>
            <a:ext cx="8839200" cy="4138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3474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/>
              <a:t>The signal is </a:t>
            </a:r>
            <a:r>
              <a:rPr lang="en" u="sng"/>
              <a:t>amplified </a:t>
            </a:r>
            <a:r>
              <a:rPr lang="en"/>
              <a:t>and </a:t>
            </a:r>
            <a:r>
              <a:rPr lang="en" u="sng"/>
              <a:t>distributed</a:t>
            </a:r>
          </a:p>
          <a:p>
            <a:pPr marL="740664" marR="0" lvl="1" indent="-283464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Causes different responses</a:t>
            </a:r>
          </a:p>
          <a:p>
            <a:pPr marL="347472" marR="0" lvl="0" indent="-3474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cell’s response to an extracellular signal is called the “output response”</a:t>
            </a:r>
          </a:p>
          <a:p>
            <a:pPr marL="347472" marR="0" lvl="0" indent="-3474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/>
              <a:t>Second messengers, such as cAMP</a:t>
            </a:r>
          </a:p>
          <a:p>
            <a:pPr marL="740664" marR="0" lvl="1" indent="-283464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Amplify by activating multiple enzyme targets</a:t>
            </a:r>
          </a:p>
          <a:p>
            <a:pPr marL="740664" marR="0" lvl="1" indent="-283464" algn="l" rtl="0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Distribute the signal with many events inside the cell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653" y="421575"/>
            <a:ext cx="4552600" cy="45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226" y="1"/>
            <a:ext cx="508214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75" y="389413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2286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and Cytoplasmic Responses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152400" y="716012"/>
            <a:ext cx="8839200" cy="29346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2839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Ultimately, a signal transduction pathway leads to regulation of one or more cellular activities</a:t>
            </a:r>
          </a:p>
          <a:p>
            <a:pPr marL="347472" marR="0" lvl="0" indent="-2839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response may occur in the nucleus or in the cytoplasm</a:t>
            </a:r>
          </a:p>
          <a:p>
            <a:pPr marL="347472" marR="0" lvl="0" indent="-2839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signaling pathways </a:t>
            </a:r>
            <a:r>
              <a:rPr lang="en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regulate the synthesis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enzymes or other proteins, usually by turning genes on or off in the nucleus</a:t>
            </a:r>
          </a:p>
          <a:p>
            <a:pPr marL="347472" marR="0" lvl="0" indent="-2839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final activated molecule in the signaling pathway may function as a </a:t>
            </a:r>
            <a:r>
              <a:rPr lang="en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transcription factor</a:t>
            </a:r>
          </a:p>
          <a:p>
            <a:pPr marL="347472" marR="0" lvl="0" indent="-3474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ftr" idx="11"/>
          </p:nvPr>
        </p:nvSpPr>
        <p:spPr>
          <a:xfrm>
            <a:off x="152400" y="4977295"/>
            <a:ext cx="3086100" cy="1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2017 Pearson Education, Inc.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311700" y="279544"/>
            <a:ext cx="8520600" cy="483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11.15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 b="2315"/>
          <a:stretch/>
        </p:blipFill>
        <p:spPr>
          <a:xfrm>
            <a:off x="1923288" y="160020"/>
            <a:ext cx="5293981" cy="481863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4122651" y="202947"/>
            <a:ext cx="1513235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 factor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4162339" y="439881"/>
            <a:ext cx="1000274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5894644" y="280080"/>
            <a:ext cx="1115690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4385175" y="1467394"/>
            <a:ext cx="1064394" cy="577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Phospho-</a:t>
            </a:r>
          </a:p>
          <a:p>
            <a:pPr marL="0" marR="0" lvl="0" indent="0" algn="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rylation</a:t>
            </a:r>
          </a:p>
          <a:p>
            <a:pPr marL="0" marR="0" lvl="0" indent="0" algn="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cascade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2074776" y="2166287"/>
            <a:ext cx="1444947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2074776" y="3018775"/>
            <a:ext cx="1410600" cy="57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2243051" y="3849831"/>
            <a:ext cx="500137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3776576" y="2948528"/>
            <a:ext cx="1410600" cy="57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4860839" y="3569777"/>
            <a:ext cx="153888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5935415" y="3492386"/>
            <a:ext cx="1102866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5591089" y="4214162"/>
            <a:ext cx="577081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2193839" y="4622547"/>
            <a:ext cx="1115690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4390939" y="4624928"/>
            <a:ext cx="705321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5609493" y="1658200"/>
            <a:ext cx="1449179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</a:p>
        </p:txBody>
      </p:sp>
      <p:sp>
        <p:nvSpPr>
          <p:cNvPr id="400" name="Shape 400"/>
          <p:cNvSpPr/>
          <p:nvPr/>
        </p:nvSpPr>
        <p:spPr>
          <a:xfrm>
            <a:off x="3002590" y="3063878"/>
            <a:ext cx="706365" cy="211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" y="117293"/>
                </a:moveTo>
                <a:lnTo>
                  <a:pt x="118921" y="2706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3656999" y="310830"/>
            <a:ext cx="433095" cy="676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59" y="111556"/>
                </a:moveTo>
                <a:lnTo>
                  <a:pt x="118240" y="8443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3786234" y="531038"/>
            <a:ext cx="341401" cy="1594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31" y="116416"/>
                </a:moveTo>
                <a:lnTo>
                  <a:pt x="117768" y="3583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5092797" y="4128877"/>
            <a:ext cx="1497786" cy="1185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491" y="4819"/>
                </a:moveTo>
                <a:cubicBezTo>
                  <a:pt x="119491" y="4819"/>
                  <a:pt x="118909" y="71032"/>
                  <a:pt x="114831" y="71032"/>
                </a:cubicBezTo>
                <a:cubicBezTo>
                  <a:pt x="114278" y="71032"/>
                  <a:pt x="68474" y="71032"/>
                  <a:pt x="67782" y="71032"/>
                </a:cubicBezTo>
                <a:cubicBezTo>
                  <a:pt x="64579" y="71032"/>
                  <a:pt x="62248" y="115181"/>
                  <a:pt x="62248" y="115181"/>
                </a:cubicBezTo>
                <a:cubicBezTo>
                  <a:pt x="62248" y="115181"/>
                  <a:pt x="59919" y="71032"/>
                  <a:pt x="56715" y="71032"/>
                </a:cubicBezTo>
                <a:cubicBezTo>
                  <a:pt x="55821" y="71032"/>
                  <a:pt x="5660" y="71032"/>
                  <a:pt x="5168" y="71032"/>
                </a:cubicBezTo>
                <a:cubicBezTo>
                  <a:pt x="1090" y="71032"/>
                  <a:pt x="508" y="4819"/>
                  <a:pt x="508" y="4819"/>
                </a:cubicBez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5003800" y="3500438"/>
            <a:ext cx="304800" cy="123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152400" y="716012"/>
            <a:ext cx="8839200" cy="29346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3474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pathways may regulate the </a:t>
            </a:r>
            <a:r>
              <a:rPr lang="en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enzymes rather than their synthesis</a:t>
            </a:r>
          </a:p>
          <a:p>
            <a:pPr marL="347472" marR="0" lvl="0" indent="-3474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 signal could cause </a:t>
            </a:r>
            <a:r>
              <a:rPr lang="en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opening or closing of an ion channel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plasma membrane or a change in cell metabolism</a:t>
            </a:r>
          </a:p>
          <a:p>
            <a:pPr marL="347472" marR="0" lvl="0" indent="-3474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ftr" idx="11"/>
          </p:nvPr>
        </p:nvSpPr>
        <p:spPr>
          <a:xfrm>
            <a:off x="152400" y="4900645"/>
            <a:ext cx="3086100" cy="1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2017 Pearson Education,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66250" y="205775"/>
            <a:ext cx="4529400" cy="477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Bacteria communicate too!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Secrete molecules that can be sensed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Quorum sensing- coordinate behaviors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dirty="0"/>
              <a:t>Biofilm</a:t>
            </a: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Teeth, fallen log, 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dirty="0"/>
              <a:t>Secretion of toxins by infectious bacteria</a:t>
            </a: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Treatment?: Interfere with cell signaling; alternative to antibiotics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When resources are low- sense density and form spores when </a:t>
            </a:r>
            <a:r>
              <a:rPr lang="en" sz="1800" dirty="0" smtClean="0"/>
              <a:t>needed</a:t>
            </a:r>
            <a:endParaRPr lang="en" sz="1800" dirty="0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825" y="375575"/>
            <a:ext cx="4030926" cy="303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52400" y="716012"/>
            <a:ext cx="8839200" cy="29346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3474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Signaling pathways can also affect the overall behavior of a cell; for example, a signal could lead to cell division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ftr" idx="11"/>
          </p:nvPr>
        </p:nvSpPr>
        <p:spPr>
          <a:xfrm>
            <a:off x="152400" y="4831645"/>
            <a:ext cx="3086100" cy="13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2017 Pearson Education, Inc.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2286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11.5: Apoptosis </a:t>
            </a:r>
            <a:r>
              <a:rPr lang="en"/>
              <a:t>“programmed cell death”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10025" y="1104424"/>
            <a:ext cx="8839200" cy="2934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3220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that are infected, damaged, or at the end of their functional lives (damaged DNA or misfolded protein</a:t>
            </a:r>
            <a:r>
              <a:rPr lang="en" sz="2400"/>
              <a:t>s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0664" marR="0" lvl="1" indent="-270764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lang="en" sz="2400"/>
              <a:t>Vesicles</a:t>
            </a:r>
          </a:p>
          <a:p>
            <a:pPr marL="347472" marR="0" lvl="0" indent="-3220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prevents enzymes from leaking out of a dying cell and damaging neighboring cells </a:t>
            </a:r>
          </a:p>
          <a:p>
            <a:pPr marL="347472" marR="0" lvl="0" indent="-3220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lang="en" sz="2400"/>
              <a:t>Apoptosis leads to destruction of the internal structures of the cell and “chopping” up its DNA etc.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 b="4097"/>
          <a:stretch/>
        </p:blipFill>
        <p:spPr>
          <a:xfrm>
            <a:off x="265575" y="1234450"/>
            <a:ext cx="8520599" cy="292822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311700" y="279544"/>
            <a:ext cx="8520600" cy="483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11.20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1083823" y="1235418"/>
            <a:ext cx="188301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Ced-9 protein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inhibits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Ced-4 activity.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1998223" y="1756912"/>
            <a:ext cx="1240724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4268348" y="1809299"/>
            <a:ext cx="78386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Death-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5247835" y="1235418"/>
            <a:ext cx="167834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 Ced-9 does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inhibit Ced-4.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8322823" y="1235418"/>
            <a:ext cx="498534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blebs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5331973" y="2421281"/>
            <a:ext cx="53700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5331973" y="2573680"/>
            <a:ext cx="49693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Ced-4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648973" y="2973730"/>
            <a:ext cx="49693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Ced-4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6039998" y="3055884"/>
            <a:ext cx="86401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cascade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7330635" y="2562965"/>
            <a:ext cx="88485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Nucleases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7375085" y="2839190"/>
            <a:ext cx="84478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proteases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311698" y="2901972"/>
            <a:ext cx="823800" cy="61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death-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</a:p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1568010" y="3241622"/>
            <a:ext cx="142026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 proteins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311698" y="3809384"/>
            <a:ext cx="1598100" cy="15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No death signal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268348" y="3732159"/>
            <a:ext cx="134011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Death signal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5947970" y="2424402"/>
            <a:ext cx="537006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5947970" y="2576802"/>
            <a:ext cx="49693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Ced-3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2220472" y="2973730"/>
            <a:ext cx="496931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Ced-3</a:t>
            </a:r>
          </a:p>
        </p:txBody>
      </p:sp>
      <p:sp>
        <p:nvSpPr>
          <p:cNvPr id="450" name="Shape 450"/>
          <p:cNvSpPr/>
          <p:nvPr/>
        </p:nvSpPr>
        <p:spPr>
          <a:xfrm>
            <a:off x="1912894" y="1530074"/>
            <a:ext cx="25400" cy="7199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99" y="119206"/>
                </a:moveTo>
                <a:lnTo>
                  <a:pt x="29999" y="793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672593" y="2715042"/>
            <a:ext cx="233509" cy="4065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263" y="118594"/>
                </a:moveTo>
                <a:lnTo>
                  <a:pt x="116736" y="1405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1659567" y="3132008"/>
            <a:ext cx="1039228" cy="1152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3" y="4959"/>
                </a:moveTo>
                <a:cubicBezTo>
                  <a:pt x="733" y="4959"/>
                  <a:pt x="1522" y="71016"/>
                  <a:pt x="7242" y="71016"/>
                </a:cubicBezTo>
                <a:cubicBezTo>
                  <a:pt x="12938" y="71016"/>
                  <a:pt x="47793" y="71016"/>
                  <a:pt x="52270" y="71016"/>
                </a:cubicBezTo>
                <a:cubicBezTo>
                  <a:pt x="56746" y="71016"/>
                  <a:pt x="60000" y="115040"/>
                  <a:pt x="60000" y="115040"/>
                </a:cubicBezTo>
                <a:cubicBezTo>
                  <a:pt x="60000" y="115040"/>
                  <a:pt x="63254" y="71016"/>
                  <a:pt x="67731" y="71016"/>
                </a:cubicBezTo>
                <a:cubicBezTo>
                  <a:pt x="72206" y="71016"/>
                  <a:pt x="107061" y="71016"/>
                  <a:pt x="112757" y="71016"/>
                </a:cubicBezTo>
                <a:cubicBezTo>
                  <a:pt x="118454" y="71016"/>
                  <a:pt x="119266" y="4959"/>
                  <a:pt x="119266" y="4959"/>
                </a:cubicBez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5818880" y="1529342"/>
            <a:ext cx="25400" cy="61475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99" y="119070"/>
                </a:moveTo>
                <a:lnTo>
                  <a:pt x="29999" y="929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4717435" y="2249602"/>
            <a:ext cx="25400" cy="3534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999" y="118383"/>
                </a:moveTo>
                <a:lnTo>
                  <a:pt x="29999" y="1616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7771213" y="1436891"/>
            <a:ext cx="515937" cy="286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476" y="55086"/>
                </a:moveTo>
                <a:lnTo>
                  <a:pt x="118523" y="1993"/>
                </a:lnTo>
                <a:lnTo>
                  <a:pt x="87436" y="118006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418074" y="1889320"/>
            <a:ext cx="111112" cy="74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142" y="112293"/>
                </a:moveTo>
                <a:lnTo>
                  <a:pt x="6857" y="7706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152400" y="716012"/>
            <a:ext cx="8839200" cy="29346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3474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evolved early in animal evolution and is essential </a:t>
            </a:r>
          </a:p>
          <a:p>
            <a:pPr marL="347472" marR="0" lvl="0" indent="-3474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/>
              <a:t>Ex: A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poptosis </a:t>
            </a:r>
            <a:r>
              <a:rPr lang="en"/>
              <a:t>in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development of hands and feet in humans (and paws in other mammals)</a:t>
            </a:r>
          </a:p>
          <a:p>
            <a:pPr marL="347472" marR="0" lvl="0" indent="-3474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Apoptosis may be involved in some diseases (for example, Parkinson’s and Alzheimer’s); interference with apoptosis may contribute to some cancers</a:t>
            </a:r>
          </a:p>
          <a:p>
            <a:pPr marL="347472" marR="0" lvl="0" indent="-347472" algn="l" rtl="0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 b="5966"/>
          <a:stretch/>
        </p:blipFill>
        <p:spPr>
          <a:xfrm>
            <a:off x="298704" y="1671066"/>
            <a:ext cx="8487478" cy="179887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11700" y="279544"/>
            <a:ext cx="8520600" cy="4837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11.21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1743894" y="1523429"/>
            <a:ext cx="1179900" cy="384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Interdigital</a:t>
            </a: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4039419" y="1523429"/>
            <a:ext cx="1885200" cy="384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undergoing</a:t>
            </a: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apoptosis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6169844" y="1794892"/>
            <a:ext cx="602729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mm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7163619" y="1523429"/>
            <a:ext cx="1667100" cy="384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between</a:t>
            </a: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digits</a:t>
            </a:r>
          </a:p>
        </p:txBody>
      </p:sp>
      <p:sp>
        <p:nvSpPr>
          <p:cNvPr id="473" name="Shape 473"/>
          <p:cNvSpPr/>
          <p:nvPr/>
        </p:nvSpPr>
        <p:spPr>
          <a:xfrm>
            <a:off x="2076009" y="2037323"/>
            <a:ext cx="283421" cy="5254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88" y="118912"/>
                </a:moveTo>
                <a:lnTo>
                  <a:pt x="117311" y="1087"/>
                </a:lnTo>
              </a:path>
            </a:pathLst>
          </a:cu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5064035" y="2037323"/>
            <a:ext cx="181152" cy="5303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06" y="118922"/>
                </a:moveTo>
                <a:lnTo>
                  <a:pt x="115793" y="1077"/>
                </a:lnTo>
              </a:path>
            </a:pathLst>
          </a:cu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7891118" y="2031818"/>
            <a:ext cx="227723" cy="3989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46" y="118567"/>
                </a:moveTo>
                <a:lnTo>
                  <a:pt x="116653" y="1432"/>
                </a:lnTo>
              </a:path>
            </a:pathLst>
          </a:cu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6" name="Shape 476"/>
          <p:cNvGrpSpPr/>
          <p:nvPr/>
        </p:nvGrpSpPr>
        <p:grpSpPr>
          <a:xfrm rot="5400000">
            <a:off x="6421444" y="1637114"/>
            <a:ext cx="96110" cy="729376"/>
            <a:chOff x="3814924" y="4519893"/>
            <a:chExt cx="153047" cy="1053285"/>
          </a:xfrm>
        </p:grpSpPr>
        <p:sp>
          <p:nvSpPr>
            <p:cNvPr id="477" name="Shape 477"/>
            <p:cNvSpPr/>
            <p:nvPr/>
          </p:nvSpPr>
          <p:spPr>
            <a:xfrm>
              <a:off x="3814924" y="4519893"/>
              <a:ext cx="153047" cy="409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74" y="30000"/>
                  </a:moveTo>
                  <a:lnTo>
                    <a:pt x="8025" y="3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3814924" y="5532234"/>
              <a:ext cx="153047" cy="409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74" y="30000"/>
                  </a:moveTo>
                  <a:lnTo>
                    <a:pt x="8025" y="3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3881222" y="4523031"/>
              <a:ext cx="40944" cy="10296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192"/>
                  </a:moveTo>
                  <a:lnTo>
                    <a:pt x="30000" y="118807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Shape 480"/>
          <p:cNvSpPr/>
          <p:nvPr/>
        </p:nvSpPr>
        <p:spPr>
          <a:xfrm>
            <a:off x="2076009" y="2037323"/>
            <a:ext cx="283421" cy="5254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88" y="118912"/>
                </a:moveTo>
                <a:lnTo>
                  <a:pt x="117311" y="1087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5064035" y="2037323"/>
            <a:ext cx="181152" cy="5303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06" y="118922"/>
                </a:moveTo>
                <a:lnTo>
                  <a:pt x="115793" y="1077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7891118" y="2031818"/>
            <a:ext cx="227723" cy="3989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46" y="118567"/>
                </a:moveTo>
                <a:lnTo>
                  <a:pt x="116653" y="1432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Signaling: Local and Long Distance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9625" y="1279825"/>
            <a:ext cx="4848000" cy="342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Communicate through: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Self-Signaling (autocrine)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Cell signals itself to release something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Ex: Cancer cell producing its own growth factor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Local Signaling</a:t>
            </a:r>
            <a:r>
              <a:rPr lang="en"/>
              <a:t> (juxtacrine and paracrine)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Direct Contact</a:t>
            </a:r>
            <a:r>
              <a:rPr lang="en" sz="1800" u="sng"/>
              <a:t> (no distance) </a:t>
            </a:r>
            <a:r>
              <a:rPr lang="en" sz="1800" b="1"/>
              <a:t>“Juxtacrine” (pass a note)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Cell Junctions (cytoplasmic)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Cell-Cell recognition</a:t>
            </a:r>
          </a:p>
          <a:p>
            <a:pPr marL="1828800" lvl="3" indent="-342900" rtl="0">
              <a:spcBef>
                <a:spcPts val="0"/>
              </a:spcBef>
              <a:buSzPts val="1800"/>
              <a:buChar char="●"/>
            </a:pPr>
            <a:r>
              <a:rPr lang="en" sz="1800"/>
              <a:t>Both very important for embryonic development and immune system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300" y="1017725"/>
            <a:ext cx="418523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00" y="406100"/>
            <a:ext cx="4216200" cy="45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Local Signaling</a:t>
            </a:r>
            <a:r>
              <a:rPr lang="en"/>
              <a:t> (autocrine and paracrine)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Close Contact</a:t>
            </a:r>
            <a:r>
              <a:rPr lang="en" sz="1800" u="sng"/>
              <a:t> (short distance) </a:t>
            </a:r>
            <a:r>
              <a:rPr lang="en" sz="1800" b="1"/>
              <a:t>“Paracrine” (Send an email)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Paracrine signaling : acts on nearby cells and uses local regulators</a:t>
            </a:r>
          </a:p>
          <a:p>
            <a:pPr marL="1828800" lvl="3" indent="-342900" rtl="0">
              <a:spcBef>
                <a:spcPts val="0"/>
              </a:spcBef>
              <a:buSzPts val="1800"/>
              <a:buChar char="●"/>
            </a:pPr>
            <a:r>
              <a:rPr lang="en" sz="1800"/>
              <a:t>Synaptic Signaling : synapse then target cell (neurotransmitter)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375" y="406100"/>
            <a:ext cx="4792175" cy="26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04775" y="0"/>
            <a:ext cx="4732200" cy="497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Long Distance  Signaling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Endocrine Signaling (Post Status Update)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Hormones (wide variety)</a:t>
            </a: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Animals - circulatory system</a:t>
            </a:r>
          </a:p>
          <a:p>
            <a: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 example- insulin for sugar regulation in blood is a protein with thousands of atoms</a:t>
            </a:r>
          </a:p>
          <a:p>
            <a: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Plants - vascular system or cell to cell</a:t>
            </a:r>
          </a:p>
          <a:p>
            <a:pPr marL="2286000" lvl="4" indent="-342900" rtl="0">
              <a:spcBef>
                <a:spcPts val="0"/>
              </a:spcBef>
              <a:buSzPts val="1800"/>
              <a:buChar char="○"/>
            </a:pPr>
            <a:r>
              <a:rPr lang="en" sz="1800"/>
              <a:t>example- ethylene for ripening only 6 atoms C</a:t>
            </a:r>
            <a:r>
              <a:rPr lang="en" sz="1800" baseline="-25000"/>
              <a:t>2</a:t>
            </a:r>
            <a:r>
              <a:rPr lang="en" sz="1800"/>
              <a:t>H</a:t>
            </a:r>
            <a:r>
              <a:rPr lang="en" sz="1800" baseline="-25000"/>
              <a:t>4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450" y="912250"/>
            <a:ext cx="3924401" cy="29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62875"/>
            <a:ext cx="8520600" cy="64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11.2-11.4 Signal Transduction Pathway in Animals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703250"/>
            <a:ext cx="4185000" cy="315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Stage Process: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Reception</a:t>
            </a:r>
            <a:r>
              <a:rPr lang="en"/>
              <a:t>, chemical signal to target cell causes receptor protein to change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Transduction</a:t>
            </a:r>
            <a:r>
              <a:rPr lang="en"/>
              <a:t>, receptor protein changes which initiates transduction process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Response</a:t>
            </a:r>
            <a:r>
              <a:rPr lang="en"/>
              <a:t>, cell does something because of transduction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Short term response- open an ion channel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Long term response- gene expression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A key to maintaining homeostasis!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575" y="1157349"/>
            <a:ext cx="4305725" cy="27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3937"/>
          <a:stretch/>
        </p:blipFill>
        <p:spPr>
          <a:xfrm>
            <a:off x="298704" y="1177290"/>
            <a:ext cx="8487478" cy="277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11.6_3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51086" y="1222868"/>
            <a:ext cx="2026196" cy="3847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EXTRACELLULAR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658371" y="1822344"/>
            <a:ext cx="1115690" cy="1731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68294" y="2124194"/>
            <a:ext cx="1000274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938292" y="1254419"/>
            <a:ext cx="1444947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047454" y="1456825"/>
            <a:ext cx="2039020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 membrane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339655" y="1821750"/>
            <a:ext cx="1449179" cy="1731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528149" y="1821750"/>
            <a:ext cx="1102866" cy="1731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373871" y="2345885"/>
            <a:ext cx="1115690" cy="577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cellular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058692" y="2850450"/>
            <a:ext cx="1808187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 molecules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886857" y="3446953"/>
            <a:ext cx="1038746" cy="3847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Signaling</a:t>
            </a:r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</a:p>
        </p:txBody>
      </p:sp>
      <p:sp>
        <p:nvSpPr>
          <p:cNvPr id="136" name="Shape 136"/>
          <p:cNvSpPr/>
          <p:nvPr/>
        </p:nvSpPr>
        <p:spPr>
          <a:xfrm>
            <a:off x="1666187" y="2236121"/>
            <a:ext cx="236293" cy="1523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224" y="3751"/>
                </a:moveTo>
                <a:lnTo>
                  <a:pt x="116775" y="116248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2778373" y="1555904"/>
            <a:ext cx="221970" cy="19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567" y="29999"/>
                </a:moveTo>
                <a:lnTo>
                  <a:pt x="3432" y="29999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7237037" y="1804741"/>
            <a:ext cx="210312" cy="179280"/>
            <a:chOff x="7443995" y="2415285"/>
            <a:chExt cx="210312" cy="239040"/>
          </a:xfrm>
        </p:grpSpPr>
        <p:sp>
          <p:nvSpPr>
            <p:cNvPr id="139" name="Shape 139"/>
            <p:cNvSpPr/>
            <p:nvPr/>
          </p:nvSpPr>
          <p:spPr>
            <a:xfrm>
              <a:off x="7443995" y="2429649"/>
              <a:ext cx="210312" cy="210312"/>
            </a:xfrm>
            <a:prstGeom prst="ellipse">
              <a:avLst/>
            </a:prstGeom>
            <a:solidFill>
              <a:srgbClr val="0092C8"/>
            </a:solidFill>
            <a:ln w="25400" cap="flat" cmpd="sng">
              <a:solidFill>
                <a:srgbClr val="0092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7492244" y="2415285"/>
              <a:ext cx="113814" cy="2390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141" name="Shape 141"/>
          <p:cNvGrpSpPr/>
          <p:nvPr/>
        </p:nvGrpSpPr>
        <p:grpSpPr>
          <a:xfrm>
            <a:off x="4055929" y="1812343"/>
            <a:ext cx="210312" cy="179280"/>
            <a:chOff x="7443995" y="2415285"/>
            <a:chExt cx="210312" cy="239040"/>
          </a:xfrm>
        </p:grpSpPr>
        <p:sp>
          <p:nvSpPr>
            <p:cNvPr id="142" name="Shape 142"/>
            <p:cNvSpPr/>
            <p:nvPr/>
          </p:nvSpPr>
          <p:spPr>
            <a:xfrm>
              <a:off x="7443995" y="2429649"/>
              <a:ext cx="210312" cy="210312"/>
            </a:xfrm>
            <a:prstGeom prst="ellipse">
              <a:avLst/>
            </a:prstGeom>
            <a:solidFill>
              <a:srgbClr val="0092C8"/>
            </a:solidFill>
            <a:ln w="25400" cap="flat" cmpd="sng">
              <a:solidFill>
                <a:srgbClr val="0092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7492244" y="2415285"/>
              <a:ext cx="113814" cy="2390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144" name="Shape 144"/>
          <p:cNvGrpSpPr/>
          <p:nvPr/>
        </p:nvGrpSpPr>
        <p:grpSpPr>
          <a:xfrm>
            <a:off x="1414057" y="1805718"/>
            <a:ext cx="210312" cy="179280"/>
            <a:chOff x="7443995" y="2415285"/>
            <a:chExt cx="210312" cy="239040"/>
          </a:xfrm>
        </p:grpSpPr>
        <p:sp>
          <p:nvSpPr>
            <p:cNvPr id="145" name="Shape 145"/>
            <p:cNvSpPr/>
            <p:nvPr/>
          </p:nvSpPr>
          <p:spPr>
            <a:xfrm>
              <a:off x="7443995" y="2429649"/>
              <a:ext cx="210312" cy="210312"/>
            </a:xfrm>
            <a:prstGeom prst="ellipse">
              <a:avLst/>
            </a:prstGeom>
            <a:solidFill>
              <a:srgbClr val="0092C8"/>
            </a:solidFill>
            <a:ln w="25400" cap="flat" cmpd="sng">
              <a:solidFill>
                <a:srgbClr val="0092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7492244" y="2415285"/>
              <a:ext cx="113814" cy="2390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sp>
        <p:nvSpPr>
          <p:cNvPr id="147" name="Shape 147"/>
          <p:cNvSpPr txBox="1"/>
          <p:nvPr/>
        </p:nvSpPr>
        <p:spPr>
          <a:xfrm>
            <a:off x="3609772" y="2521580"/>
            <a:ext cx="128240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894060" y="2521580"/>
            <a:ext cx="128240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224385" y="2521580"/>
            <a:ext cx="128240" cy="1923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33300" y="431775"/>
            <a:ext cx="9144000" cy="1177200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2286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11.2 Reception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19400" y="1787700"/>
            <a:ext cx="4695300" cy="2541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37150" bIns="0" anchor="t" anchorCtr="0">
            <a:noAutofit/>
          </a:bodyPr>
          <a:lstStyle/>
          <a:p>
            <a:pPr marL="347472" marR="0" lvl="0" indent="-283972" algn="l" rtl="0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1800"/>
              <a:buFont typeface="Noto Sans Symbols"/>
              <a:buChar char="▪"/>
            </a:pPr>
            <a:r>
              <a:rPr lang="en" sz="1800"/>
              <a:t>Signaling molecule (Ligand) binds to specific receptor on cell and causes shape change</a:t>
            </a:r>
          </a:p>
          <a:p>
            <a:pPr marL="740664" marR="0" lvl="1" indent="-232664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Reversible</a:t>
            </a:r>
          </a:p>
          <a:p>
            <a:pPr marL="740664" marR="0" lvl="1" indent="-232664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Inhibitors (antagonist) can block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66575" y="4939760"/>
            <a:ext cx="3086100" cy="174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2017 Pearson Education, Inc.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450" y="885370"/>
            <a:ext cx="3590703" cy="366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1280</Words>
  <Application>Microsoft Office PowerPoint</Application>
  <PresentationFormat>On-screen Show (16:9)</PresentationFormat>
  <Paragraphs>308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Lato</vt:lpstr>
      <vt:lpstr>Noto Sans Symbols</vt:lpstr>
      <vt:lpstr>Playfair Display</vt:lpstr>
      <vt:lpstr>Tahoma</vt:lpstr>
      <vt:lpstr>Times New Roman</vt:lpstr>
      <vt:lpstr>Times</vt:lpstr>
      <vt:lpstr>Arial</vt:lpstr>
      <vt:lpstr>Blue &amp; Gold</vt:lpstr>
      <vt:lpstr>Chapter 11: Cell Signaling &amp; Communication</vt:lpstr>
      <vt:lpstr>External signals cause responses </vt:lpstr>
      <vt:lpstr>PowerPoint Presentation</vt:lpstr>
      <vt:lpstr>Signaling: Local and Long Distance</vt:lpstr>
      <vt:lpstr>PowerPoint Presentation</vt:lpstr>
      <vt:lpstr>PowerPoint Presentation</vt:lpstr>
      <vt:lpstr>11.2-11.4 Signal Transduction Pathway in Animals</vt:lpstr>
      <vt:lpstr>Figure 11.6_3</vt:lpstr>
      <vt:lpstr>11.2 Reception</vt:lpstr>
      <vt:lpstr>PowerPoint Presentation</vt:lpstr>
      <vt:lpstr>Membrane Receptors</vt:lpstr>
      <vt:lpstr>PowerPoint Presentation</vt:lpstr>
      <vt:lpstr>PowerPoint Presentation</vt:lpstr>
      <vt:lpstr>Figure 11.8b</vt:lpstr>
      <vt:lpstr>PowerPoint Presentation</vt:lpstr>
      <vt:lpstr>PowerPoint Presentation</vt:lpstr>
      <vt:lpstr>Intracellular Receptors</vt:lpstr>
      <vt:lpstr>Concept 11.3: Transduction: </vt:lpstr>
      <vt:lpstr>Signal Transduction Pathways</vt:lpstr>
      <vt:lpstr>PowerPoint Presentation</vt:lpstr>
      <vt:lpstr>Epinephrine</vt:lpstr>
      <vt:lpstr>Figure 11.10</vt:lpstr>
      <vt:lpstr>Concept 11.4: Response</vt:lpstr>
      <vt:lpstr>PowerPoint Presentation</vt:lpstr>
      <vt:lpstr>PowerPoint Presentation</vt:lpstr>
      <vt:lpstr>PowerPoint Presentation</vt:lpstr>
      <vt:lpstr>Nuclear and Cytoplasmic Responses</vt:lpstr>
      <vt:lpstr>Figure 11.15</vt:lpstr>
      <vt:lpstr>PowerPoint Presentation</vt:lpstr>
      <vt:lpstr>PowerPoint Presentation</vt:lpstr>
      <vt:lpstr>11.5: Apoptosis “programmed cell death”</vt:lpstr>
      <vt:lpstr>Figure 11.20</vt:lpstr>
      <vt:lpstr>PowerPoint Presentation</vt:lpstr>
      <vt:lpstr>Figure 11.21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Cell Signaling &amp; Communication</dc:title>
  <dc:creator>Novak, Kendrick</dc:creator>
  <cp:lastModifiedBy>McKenzie, Peter</cp:lastModifiedBy>
  <cp:revision>3</cp:revision>
  <dcterms:modified xsi:type="dcterms:W3CDTF">2017-12-06T14:06:46Z</dcterms:modified>
</cp:coreProperties>
</file>